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6"/>
    <p:sldId id="257" r:id="rId57"/>
    <p:sldId id="258" r:id="rId58"/>
    <p:sldId id="259" r:id="rId59"/>
    <p:sldId id="260" r:id="rId60"/>
    <p:sldId id="261" r:id="rId61"/>
    <p:sldId id="262" r:id="rId62"/>
    <p:sldId id="263" r:id="rId63"/>
    <p:sldId id="264" r:id="rId64"/>
    <p:sldId id="265" r:id="rId65"/>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Bebas Neue" charset="1" panose="00000500000000000000"/>
      <p:regular r:id="rId10"/>
    </p:embeddedFont>
    <p:embeddedFont>
      <p:font typeface="Bebas Neue Bold" charset="1" panose="020B0606020202050201"/>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Montserrat Light" charset="1" panose="00000400000000000000"/>
      <p:regular r:id="rId16"/>
    </p:embeddedFont>
    <p:embeddedFont>
      <p:font typeface="Montserrat Light Bold" charset="1" panose="00000800000000000000"/>
      <p:regular r:id="rId17"/>
    </p:embeddedFont>
    <p:embeddedFont>
      <p:font typeface="Montserrat Light Italics" charset="1" panose="00000400000000000000"/>
      <p:regular r:id="rId18"/>
    </p:embeddedFont>
    <p:embeddedFont>
      <p:font typeface="Montserrat Light Bold Italics" charset="1" panose="00000800000000000000"/>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
      <p:font typeface="Open Sauce" charset="1" panose="00000500000000000000"/>
      <p:regular r:id="rId26"/>
    </p:embeddedFont>
    <p:embeddedFont>
      <p:font typeface="Open Sauce Bold" charset="1" panose="00000800000000000000"/>
      <p:regular r:id="rId27"/>
    </p:embeddedFont>
    <p:embeddedFont>
      <p:font typeface="Open Sauce Italics" charset="1" panose="00000500000000000000"/>
      <p:regular r:id="rId28"/>
    </p:embeddedFont>
    <p:embeddedFont>
      <p:font typeface="Open Sauce Bold Italics" charset="1" panose="00000800000000000000"/>
      <p:regular r:id="rId29"/>
    </p:embeddedFont>
    <p:embeddedFont>
      <p:font typeface="Open Sauce Light" charset="1" panose="00000400000000000000"/>
      <p:regular r:id="rId30"/>
    </p:embeddedFont>
    <p:embeddedFont>
      <p:font typeface="Open Sauce Light Italics" charset="1" panose="00000400000000000000"/>
      <p:regular r:id="rId31"/>
    </p:embeddedFont>
    <p:embeddedFont>
      <p:font typeface="Open Sauce Medium" charset="1" panose="00000600000000000000"/>
      <p:regular r:id="rId32"/>
    </p:embeddedFont>
    <p:embeddedFont>
      <p:font typeface="Open Sauce Medium Italics" charset="1" panose="00000600000000000000"/>
      <p:regular r:id="rId33"/>
    </p:embeddedFont>
    <p:embeddedFont>
      <p:font typeface="Open Sauce Semi-Bold" charset="1" panose="00000700000000000000"/>
      <p:regular r:id="rId34"/>
    </p:embeddedFont>
    <p:embeddedFont>
      <p:font typeface="Open Sauce Semi-Bold Italics" charset="1" panose="00000700000000000000"/>
      <p:regular r:id="rId35"/>
    </p:embeddedFont>
    <p:embeddedFont>
      <p:font typeface="Open Sauce Heavy" charset="1" panose="00000A00000000000000"/>
      <p:regular r:id="rId36"/>
    </p:embeddedFont>
    <p:embeddedFont>
      <p:font typeface="Open Sauce Heavy Italics" charset="1" panose="00000A00000000000000"/>
      <p:regular r:id="rId37"/>
    </p:embeddedFont>
    <p:embeddedFont>
      <p:font typeface="Montserrat" charset="1" panose="00000500000000000000"/>
      <p:regular r:id="rId38"/>
    </p:embeddedFont>
    <p:embeddedFont>
      <p:font typeface="Montserrat Bold" charset="1" panose="00000800000000000000"/>
      <p:regular r:id="rId39"/>
    </p:embeddedFont>
    <p:embeddedFont>
      <p:font typeface="Montserrat Italics" charset="1" panose="00000500000000000000"/>
      <p:regular r:id="rId40"/>
    </p:embeddedFont>
    <p:embeddedFont>
      <p:font typeface="Montserrat Bold Italics" charset="1" panose="00000800000000000000"/>
      <p:regular r:id="rId41"/>
    </p:embeddedFont>
    <p:embeddedFont>
      <p:font typeface="Montserrat Thin" charset="1" panose="00000300000000000000"/>
      <p:regular r:id="rId42"/>
    </p:embeddedFont>
    <p:embeddedFont>
      <p:font typeface="Montserrat Thin Italics" charset="1" panose="00000300000000000000"/>
      <p:regular r:id="rId43"/>
    </p:embeddedFont>
    <p:embeddedFont>
      <p:font typeface="Montserrat Extra-Light" charset="1" panose="00000300000000000000"/>
      <p:regular r:id="rId44"/>
    </p:embeddedFont>
    <p:embeddedFont>
      <p:font typeface="Montserrat Extra-Light Italics" charset="1" panose="00000300000000000000"/>
      <p:regular r:id="rId45"/>
    </p:embeddedFont>
    <p:embeddedFont>
      <p:font typeface="Montserrat Light" charset="1" panose="00000400000000000000"/>
      <p:regular r:id="rId46"/>
    </p:embeddedFont>
    <p:embeddedFont>
      <p:font typeface="Montserrat Light Italics" charset="1" panose="00000400000000000000"/>
      <p:regular r:id="rId47"/>
    </p:embeddedFont>
    <p:embeddedFont>
      <p:font typeface="Montserrat Medium" charset="1" panose="00000600000000000000"/>
      <p:regular r:id="rId48"/>
    </p:embeddedFont>
    <p:embeddedFont>
      <p:font typeface="Montserrat Medium Italics" charset="1" panose="00000600000000000000"/>
      <p:regular r:id="rId49"/>
    </p:embeddedFont>
    <p:embeddedFont>
      <p:font typeface="Montserrat Semi-Bold" charset="1" panose="00000700000000000000"/>
      <p:regular r:id="rId50"/>
    </p:embeddedFont>
    <p:embeddedFont>
      <p:font typeface="Montserrat Semi-Bold Italics" charset="1" panose="00000700000000000000"/>
      <p:regular r:id="rId51"/>
    </p:embeddedFont>
    <p:embeddedFont>
      <p:font typeface="Montserrat Ultra-Bold" charset="1" panose="00000900000000000000"/>
      <p:regular r:id="rId52"/>
    </p:embeddedFont>
    <p:embeddedFont>
      <p:font typeface="Montserrat Ultra-Bold Italics" charset="1" panose="00000900000000000000"/>
      <p:regular r:id="rId53"/>
    </p:embeddedFont>
    <p:embeddedFont>
      <p:font typeface="Montserrat Heavy" charset="1" panose="00000A00000000000000"/>
      <p:regular r:id="rId54"/>
    </p:embeddedFont>
    <p:embeddedFont>
      <p:font typeface="Montserrat Heavy Italics" charset="1" panose="00000A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slides/slide1.xml" Type="http://schemas.openxmlformats.org/officeDocument/2006/relationships/slide"/><Relationship Id="rId57" Target="slides/slide2.xml" Type="http://schemas.openxmlformats.org/officeDocument/2006/relationships/slide"/><Relationship Id="rId58" Target="slides/slide3.xml" Type="http://schemas.openxmlformats.org/officeDocument/2006/relationships/slide"/><Relationship Id="rId59" Target="slides/slide4.xml" Type="http://schemas.openxmlformats.org/officeDocument/2006/relationships/slide"/><Relationship Id="rId6" Target="fonts/font6.fntdata" Type="http://schemas.openxmlformats.org/officeDocument/2006/relationships/font"/><Relationship Id="rId60" Target="slides/slide5.xml" Type="http://schemas.openxmlformats.org/officeDocument/2006/relationships/slide"/><Relationship Id="rId61" Target="slides/slide6.xml" Type="http://schemas.openxmlformats.org/officeDocument/2006/relationships/slide"/><Relationship Id="rId62" Target="slides/slide7.xml" Type="http://schemas.openxmlformats.org/officeDocument/2006/relationships/slide"/><Relationship Id="rId63" Target="slides/slide8.xml" Type="http://schemas.openxmlformats.org/officeDocument/2006/relationships/slide"/><Relationship Id="rId64" Target="slides/slide9.xml" Type="http://schemas.openxmlformats.org/officeDocument/2006/relationships/slide"/><Relationship Id="rId65" Target="slides/slide1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6014224" y="7030722"/>
            <a:ext cx="7629294" cy="7828566"/>
          </a:xfrm>
          <a:custGeom>
            <a:avLst/>
            <a:gdLst/>
            <a:ahLst/>
            <a:cxnLst/>
            <a:rect r="r" b="b" t="t" l="l"/>
            <a:pathLst>
              <a:path h="7828566" w="7629294">
                <a:moveTo>
                  <a:pt x="0" y="0"/>
                </a:moveTo>
                <a:lnTo>
                  <a:pt x="7629293" y="0"/>
                </a:lnTo>
                <a:lnTo>
                  <a:pt x="7629293" y="7828567"/>
                </a:lnTo>
                <a:lnTo>
                  <a:pt x="0" y="78285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511317" y="-5500066"/>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280031" y="1339935"/>
            <a:ext cx="12747983" cy="1733431"/>
            <a:chOff x="0" y="0"/>
            <a:chExt cx="16997311" cy="2311242"/>
          </a:xfrm>
        </p:grpSpPr>
        <p:grpSp>
          <p:nvGrpSpPr>
            <p:cNvPr name="Group 6" id="6"/>
            <p:cNvGrpSpPr/>
            <p:nvPr/>
          </p:nvGrpSpPr>
          <p:grpSpPr>
            <a:xfrm rot="0">
              <a:off x="0" y="0"/>
              <a:ext cx="16997311" cy="2311242"/>
              <a:chOff x="0" y="0"/>
              <a:chExt cx="2903693" cy="394835"/>
            </a:xfrm>
          </p:grpSpPr>
          <p:sp>
            <p:nvSpPr>
              <p:cNvPr name="Freeform 7" id="7"/>
              <p:cNvSpPr/>
              <p:nvPr/>
            </p:nvSpPr>
            <p:spPr>
              <a:xfrm flipH="false" flipV="false" rot="0">
                <a:off x="0" y="0"/>
                <a:ext cx="2903693" cy="394835"/>
              </a:xfrm>
              <a:custGeom>
                <a:avLst/>
                <a:gdLst/>
                <a:ahLst/>
                <a:cxnLst/>
                <a:rect r="r" b="b" t="t" l="l"/>
                <a:pathLst>
                  <a:path h="394835" w="2903693">
                    <a:moveTo>
                      <a:pt x="0" y="0"/>
                    </a:moveTo>
                    <a:lnTo>
                      <a:pt x="2903693" y="0"/>
                    </a:lnTo>
                    <a:lnTo>
                      <a:pt x="2903693" y="394835"/>
                    </a:lnTo>
                    <a:lnTo>
                      <a:pt x="0" y="394835"/>
                    </a:lnTo>
                    <a:close/>
                  </a:path>
                </a:pathLst>
              </a:custGeom>
              <a:solidFill>
                <a:srgbClr val="000000">
                  <a:alpha val="0"/>
                </a:srgbClr>
              </a:solidFill>
              <a:ln w="38100" cap="sq">
                <a:solidFill>
                  <a:srgbClr val="000000"/>
                </a:solidFill>
                <a:prstDash val="solid"/>
                <a:miter/>
              </a:ln>
            </p:spPr>
          </p:sp>
          <p:sp>
            <p:nvSpPr>
              <p:cNvPr name="TextBox 8" id="8"/>
              <p:cNvSpPr txBox="true"/>
              <p:nvPr/>
            </p:nvSpPr>
            <p:spPr>
              <a:xfrm>
                <a:off x="0" y="-9525"/>
                <a:ext cx="2903693" cy="404360"/>
              </a:xfrm>
              <a:prstGeom prst="rect">
                <a:avLst/>
              </a:prstGeom>
            </p:spPr>
            <p:txBody>
              <a:bodyPr anchor="ctr" rtlCol="false" tIns="50800" lIns="50800" bIns="50800" rIns="50800"/>
              <a:lstStyle/>
              <a:p>
                <a:pPr algn="ctr">
                  <a:lnSpc>
                    <a:spcPts val="2860"/>
                  </a:lnSpc>
                </a:pPr>
              </a:p>
            </p:txBody>
          </p:sp>
        </p:grpSp>
        <p:sp>
          <p:nvSpPr>
            <p:cNvPr name="TextBox 9" id="9"/>
            <p:cNvSpPr txBox="true"/>
            <p:nvPr/>
          </p:nvSpPr>
          <p:spPr>
            <a:xfrm rot="0">
              <a:off x="0" y="384064"/>
              <a:ext cx="16997311" cy="1527481"/>
            </a:xfrm>
            <a:prstGeom prst="rect">
              <a:avLst/>
            </a:prstGeom>
          </p:spPr>
          <p:txBody>
            <a:bodyPr anchor="t" rtlCol="false" tIns="0" lIns="0" bIns="0" rIns="0">
              <a:spAutoFit/>
            </a:bodyPr>
            <a:lstStyle/>
            <a:p>
              <a:pPr algn="ctr">
                <a:lnSpc>
                  <a:spcPts val="9574"/>
                </a:lnSpc>
              </a:pPr>
              <a:r>
                <a:rPr lang="en-US" sz="6937" spc="679">
                  <a:solidFill>
                    <a:srgbClr val="231F20"/>
                  </a:solidFill>
                  <a:latin typeface="Bebas Neue Bold"/>
                </a:rPr>
                <a:t>CREDIT SCORE CLASSIFICATION</a:t>
              </a:r>
            </a:p>
          </p:txBody>
        </p:sp>
      </p:grpSp>
      <p:sp>
        <p:nvSpPr>
          <p:cNvPr name="TextBox 10" id="10"/>
          <p:cNvSpPr txBox="true"/>
          <p:nvPr/>
        </p:nvSpPr>
        <p:spPr>
          <a:xfrm rot="0">
            <a:off x="4862813" y="448316"/>
            <a:ext cx="8562374" cy="763816"/>
          </a:xfrm>
          <a:prstGeom prst="rect">
            <a:avLst/>
          </a:prstGeom>
        </p:spPr>
        <p:txBody>
          <a:bodyPr anchor="t" rtlCol="false" tIns="0" lIns="0" bIns="0" rIns="0">
            <a:spAutoFit/>
          </a:bodyPr>
          <a:lstStyle/>
          <a:p>
            <a:pPr algn="ctr">
              <a:lnSpc>
                <a:spcPts val="6215"/>
              </a:lnSpc>
            </a:pPr>
            <a:r>
              <a:rPr lang="en-US" sz="4503" spc="441">
                <a:solidFill>
                  <a:srgbClr val="231F20"/>
                </a:solidFill>
                <a:latin typeface="Bebas Neue"/>
              </a:rPr>
              <a:t>AML PROJECT DELIVERABLE 2</a:t>
            </a:r>
          </a:p>
        </p:txBody>
      </p:sp>
      <p:sp>
        <p:nvSpPr>
          <p:cNvPr name="TextBox 11" id="11"/>
          <p:cNvSpPr txBox="true"/>
          <p:nvPr/>
        </p:nvSpPr>
        <p:spPr>
          <a:xfrm rot="0">
            <a:off x="3702677" y="3237372"/>
            <a:ext cx="11902691" cy="520862"/>
          </a:xfrm>
          <a:prstGeom prst="rect">
            <a:avLst/>
          </a:prstGeom>
        </p:spPr>
        <p:txBody>
          <a:bodyPr anchor="t" rtlCol="false" tIns="0" lIns="0" bIns="0" rIns="0">
            <a:spAutoFit/>
          </a:bodyPr>
          <a:lstStyle/>
          <a:p>
            <a:pPr algn="ctr">
              <a:lnSpc>
                <a:spcPts val="4260"/>
              </a:lnSpc>
            </a:pPr>
            <a:r>
              <a:rPr lang="en-US" sz="3087" spc="163">
                <a:solidFill>
                  <a:srgbClr val="231F20"/>
                </a:solidFill>
                <a:latin typeface="Bebas Neue"/>
              </a:rPr>
              <a:t>GOKUL NATESAN, MADHULIKA BALAKUMAR, SHUMAIL SAJJAD, YASH DANGE</a:t>
            </a:r>
          </a:p>
        </p:txBody>
      </p:sp>
      <p:sp>
        <p:nvSpPr>
          <p:cNvPr name="TextBox 12" id="12"/>
          <p:cNvSpPr txBox="true"/>
          <p:nvPr/>
        </p:nvSpPr>
        <p:spPr>
          <a:xfrm rot="0">
            <a:off x="16028014" y="377663"/>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GROUP 2</a:t>
            </a:r>
          </a:p>
        </p:txBody>
      </p:sp>
      <p:grpSp>
        <p:nvGrpSpPr>
          <p:cNvPr name="Group 13" id="13"/>
          <p:cNvGrpSpPr/>
          <p:nvPr/>
        </p:nvGrpSpPr>
        <p:grpSpPr>
          <a:xfrm rot="0">
            <a:off x="3723509" y="6064031"/>
            <a:ext cx="1129507" cy="3130767"/>
            <a:chOff x="0" y="0"/>
            <a:chExt cx="368852" cy="1022384"/>
          </a:xfrm>
        </p:grpSpPr>
        <p:sp>
          <p:nvSpPr>
            <p:cNvPr name="Freeform 14" id="14"/>
            <p:cNvSpPr/>
            <p:nvPr/>
          </p:nvSpPr>
          <p:spPr>
            <a:xfrm flipH="false" flipV="false" rot="0">
              <a:off x="0" y="0"/>
              <a:ext cx="368852" cy="1022384"/>
            </a:xfrm>
            <a:custGeom>
              <a:avLst/>
              <a:gdLst/>
              <a:ahLst/>
              <a:cxnLst/>
              <a:rect r="r" b="b" t="t" l="l"/>
              <a:pathLst>
                <a:path h="1022384" w="368852">
                  <a:moveTo>
                    <a:pt x="0" y="0"/>
                  </a:moveTo>
                  <a:lnTo>
                    <a:pt x="368852" y="0"/>
                  </a:lnTo>
                  <a:lnTo>
                    <a:pt x="368852" y="1022384"/>
                  </a:lnTo>
                  <a:lnTo>
                    <a:pt x="0" y="1022384"/>
                  </a:lnTo>
                  <a:close/>
                </a:path>
              </a:pathLst>
            </a:custGeom>
            <a:solidFill>
              <a:srgbClr val="CCCCCC"/>
            </a:solidFill>
          </p:spPr>
        </p:sp>
        <p:sp>
          <p:nvSpPr>
            <p:cNvPr name="TextBox 15" id="15"/>
            <p:cNvSpPr txBox="true"/>
            <p:nvPr/>
          </p:nvSpPr>
          <p:spPr>
            <a:xfrm>
              <a:off x="0" y="-19050"/>
              <a:ext cx="368852" cy="1041434"/>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6153076" y="4389736"/>
            <a:ext cx="5981848" cy="1364653"/>
          </a:xfrm>
          <a:prstGeom prst="rect">
            <a:avLst/>
          </a:prstGeom>
        </p:spPr>
        <p:txBody>
          <a:bodyPr anchor="t" rtlCol="false" tIns="0" lIns="0" bIns="0" rIns="0">
            <a:spAutoFit/>
          </a:bodyPr>
          <a:lstStyle/>
          <a:p>
            <a:pPr algn="ctr">
              <a:lnSpc>
                <a:spcPts val="11109"/>
              </a:lnSpc>
            </a:pPr>
            <a:r>
              <a:rPr lang="en-US" sz="8050" spc="788">
                <a:solidFill>
                  <a:srgbClr val="231F20"/>
                </a:solidFill>
                <a:latin typeface="Bebas Neue Bold"/>
              </a:rPr>
              <a:t>CONTENT</a:t>
            </a:r>
          </a:p>
        </p:txBody>
      </p:sp>
      <p:sp>
        <p:nvSpPr>
          <p:cNvPr name="TextBox 17" id="17"/>
          <p:cNvSpPr txBox="true"/>
          <p:nvPr/>
        </p:nvSpPr>
        <p:spPr>
          <a:xfrm rot="0">
            <a:off x="3894516" y="6332609"/>
            <a:ext cx="755878" cy="522377"/>
          </a:xfrm>
          <a:prstGeom prst="rect">
            <a:avLst/>
          </a:prstGeom>
        </p:spPr>
        <p:txBody>
          <a:bodyPr anchor="t" rtlCol="false" tIns="0" lIns="0" bIns="0" rIns="0">
            <a:spAutoFit/>
          </a:bodyPr>
          <a:lstStyle/>
          <a:p>
            <a:pPr algn="ctr">
              <a:lnSpc>
                <a:spcPts val="4134"/>
              </a:lnSpc>
            </a:pPr>
            <a:r>
              <a:rPr lang="en-US" sz="3445">
                <a:solidFill>
                  <a:srgbClr val="363636"/>
                </a:solidFill>
                <a:latin typeface="Oswald Bold Italics"/>
              </a:rPr>
              <a:t>01</a:t>
            </a:r>
          </a:p>
        </p:txBody>
      </p:sp>
      <p:sp>
        <p:nvSpPr>
          <p:cNvPr name="TextBox 18" id="18"/>
          <p:cNvSpPr txBox="true"/>
          <p:nvPr/>
        </p:nvSpPr>
        <p:spPr>
          <a:xfrm rot="0">
            <a:off x="3894516" y="6975495"/>
            <a:ext cx="755878" cy="522377"/>
          </a:xfrm>
          <a:prstGeom prst="rect">
            <a:avLst/>
          </a:prstGeom>
        </p:spPr>
        <p:txBody>
          <a:bodyPr anchor="t" rtlCol="false" tIns="0" lIns="0" bIns="0" rIns="0">
            <a:spAutoFit/>
          </a:bodyPr>
          <a:lstStyle/>
          <a:p>
            <a:pPr algn="ctr">
              <a:lnSpc>
                <a:spcPts val="4134"/>
              </a:lnSpc>
            </a:pPr>
            <a:r>
              <a:rPr lang="en-US" sz="3445">
                <a:solidFill>
                  <a:srgbClr val="363636"/>
                </a:solidFill>
                <a:latin typeface="Oswald Bold Italics"/>
              </a:rPr>
              <a:t>02</a:t>
            </a:r>
          </a:p>
        </p:txBody>
      </p:sp>
      <p:sp>
        <p:nvSpPr>
          <p:cNvPr name="TextBox 19" id="19"/>
          <p:cNvSpPr txBox="true"/>
          <p:nvPr/>
        </p:nvSpPr>
        <p:spPr>
          <a:xfrm rot="0">
            <a:off x="3894516" y="7686159"/>
            <a:ext cx="755878" cy="522377"/>
          </a:xfrm>
          <a:prstGeom prst="rect">
            <a:avLst/>
          </a:prstGeom>
        </p:spPr>
        <p:txBody>
          <a:bodyPr anchor="t" rtlCol="false" tIns="0" lIns="0" bIns="0" rIns="0">
            <a:spAutoFit/>
          </a:bodyPr>
          <a:lstStyle/>
          <a:p>
            <a:pPr algn="ctr">
              <a:lnSpc>
                <a:spcPts val="4134"/>
              </a:lnSpc>
            </a:pPr>
            <a:r>
              <a:rPr lang="en-US" sz="3445">
                <a:solidFill>
                  <a:srgbClr val="363636"/>
                </a:solidFill>
                <a:latin typeface="Oswald Bold Italics"/>
              </a:rPr>
              <a:t>03</a:t>
            </a:r>
          </a:p>
        </p:txBody>
      </p:sp>
      <p:sp>
        <p:nvSpPr>
          <p:cNvPr name="TextBox 20" id="20"/>
          <p:cNvSpPr txBox="true"/>
          <p:nvPr/>
        </p:nvSpPr>
        <p:spPr>
          <a:xfrm rot="0">
            <a:off x="3894516" y="8329044"/>
            <a:ext cx="755878" cy="522377"/>
          </a:xfrm>
          <a:prstGeom prst="rect">
            <a:avLst/>
          </a:prstGeom>
        </p:spPr>
        <p:txBody>
          <a:bodyPr anchor="t" rtlCol="false" tIns="0" lIns="0" bIns="0" rIns="0">
            <a:spAutoFit/>
          </a:bodyPr>
          <a:lstStyle/>
          <a:p>
            <a:pPr algn="ctr">
              <a:lnSpc>
                <a:spcPts val="4134"/>
              </a:lnSpc>
            </a:pPr>
            <a:r>
              <a:rPr lang="en-US" sz="3445">
                <a:solidFill>
                  <a:srgbClr val="363636"/>
                </a:solidFill>
                <a:latin typeface="Oswald Bold Italics"/>
              </a:rPr>
              <a:t>04</a:t>
            </a:r>
          </a:p>
        </p:txBody>
      </p:sp>
      <p:sp>
        <p:nvSpPr>
          <p:cNvPr name="TextBox 21" id="21"/>
          <p:cNvSpPr txBox="true"/>
          <p:nvPr/>
        </p:nvSpPr>
        <p:spPr>
          <a:xfrm rot="0">
            <a:off x="5102643" y="6270256"/>
            <a:ext cx="9296920" cy="571683"/>
          </a:xfrm>
          <a:prstGeom prst="rect">
            <a:avLst/>
          </a:prstGeom>
        </p:spPr>
        <p:txBody>
          <a:bodyPr anchor="t" rtlCol="false" tIns="0" lIns="0" bIns="0" rIns="0">
            <a:spAutoFit/>
          </a:bodyPr>
          <a:lstStyle/>
          <a:p>
            <a:pPr>
              <a:lnSpc>
                <a:spcPts val="4623"/>
              </a:lnSpc>
            </a:pPr>
            <a:r>
              <a:rPr lang="en-US" sz="3350" spc="328">
                <a:solidFill>
                  <a:srgbClr val="231F20"/>
                </a:solidFill>
                <a:latin typeface="Bebas Neue"/>
              </a:rPr>
              <a:t>INITIAL DATA EXPLORATION</a:t>
            </a:r>
          </a:p>
        </p:txBody>
      </p:sp>
      <p:sp>
        <p:nvSpPr>
          <p:cNvPr name="TextBox 22" id="22"/>
          <p:cNvSpPr txBox="true"/>
          <p:nvPr/>
        </p:nvSpPr>
        <p:spPr>
          <a:xfrm rot="0">
            <a:off x="5102643" y="6965965"/>
            <a:ext cx="9296920" cy="571683"/>
          </a:xfrm>
          <a:prstGeom prst="rect">
            <a:avLst/>
          </a:prstGeom>
        </p:spPr>
        <p:txBody>
          <a:bodyPr anchor="t" rtlCol="false" tIns="0" lIns="0" bIns="0" rIns="0">
            <a:spAutoFit/>
          </a:bodyPr>
          <a:lstStyle/>
          <a:p>
            <a:pPr>
              <a:lnSpc>
                <a:spcPts val="4623"/>
              </a:lnSpc>
            </a:pPr>
            <a:r>
              <a:rPr lang="en-US" sz="3350" spc="328">
                <a:solidFill>
                  <a:srgbClr val="231F20"/>
                </a:solidFill>
                <a:latin typeface="Bebas Neue"/>
              </a:rPr>
              <a:t>CLEANING AND SAMPLING</a:t>
            </a:r>
          </a:p>
        </p:txBody>
      </p:sp>
      <p:sp>
        <p:nvSpPr>
          <p:cNvPr name="TextBox 23" id="23"/>
          <p:cNvSpPr txBox="true"/>
          <p:nvPr/>
        </p:nvSpPr>
        <p:spPr>
          <a:xfrm rot="0">
            <a:off x="5102643" y="7663024"/>
            <a:ext cx="9296920" cy="571683"/>
          </a:xfrm>
          <a:prstGeom prst="rect">
            <a:avLst/>
          </a:prstGeom>
        </p:spPr>
        <p:txBody>
          <a:bodyPr anchor="t" rtlCol="false" tIns="0" lIns="0" bIns="0" rIns="0">
            <a:spAutoFit/>
          </a:bodyPr>
          <a:lstStyle/>
          <a:p>
            <a:pPr>
              <a:lnSpc>
                <a:spcPts val="4623"/>
              </a:lnSpc>
            </a:pPr>
            <a:r>
              <a:rPr lang="en-US" sz="3350" spc="328">
                <a:solidFill>
                  <a:srgbClr val="231F20"/>
                </a:solidFill>
                <a:latin typeface="Bebas Neue"/>
              </a:rPr>
              <a:t>INSIGHTS FROM DATA EXPLORATION</a:t>
            </a:r>
          </a:p>
        </p:txBody>
      </p:sp>
      <p:sp>
        <p:nvSpPr>
          <p:cNvPr name="TextBox 24" id="24"/>
          <p:cNvSpPr txBox="true"/>
          <p:nvPr/>
        </p:nvSpPr>
        <p:spPr>
          <a:xfrm rot="0">
            <a:off x="5102643" y="8350215"/>
            <a:ext cx="9296920" cy="571683"/>
          </a:xfrm>
          <a:prstGeom prst="rect">
            <a:avLst/>
          </a:prstGeom>
        </p:spPr>
        <p:txBody>
          <a:bodyPr anchor="t" rtlCol="false" tIns="0" lIns="0" bIns="0" rIns="0">
            <a:spAutoFit/>
          </a:bodyPr>
          <a:lstStyle/>
          <a:p>
            <a:pPr>
              <a:lnSpc>
                <a:spcPts val="4623"/>
              </a:lnSpc>
            </a:pPr>
            <a:r>
              <a:rPr lang="en-US" sz="3350" spc="328">
                <a:solidFill>
                  <a:srgbClr val="231F20"/>
                </a:solidFill>
                <a:latin typeface="Bebas Neue"/>
              </a:rPr>
              <a:t>MACHINE LEARNING TECHNIQUES PROPOSED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4923663" y="1125978"/>
            <a:ext cx="8440673" cy="3571995"/>
          </a:xfrm>
          <a:custGeom>
            <a:avLst/>
            <a:gdLst/>
            <a:ahLst/>
            <a:cxnLst/>
            <a:rect r="r" b="b" t="t" l="l"/>
            <a:pathLst>
              <a:path h="3571995" w="8440673">
                <a:moveTo>
                  <a:pt x="0" y="0"/>
                </a:moveTo>
                <a:lnTo>
                  <a:pt x="8440674" y="0"/>
                </a:lnTo>
                <a:lnTo>
                  <a:pt x="8440674" y="3571995"/>
                </a:lnTo>
                <a:lnTo>
                  <a:pt x="0" y="3571995"/>
                </a:lnTo>
                <a:lnTo>
                  <a:pt x="0" y="0"/>
                </a:lnTo>
                <a:close/>
              </a:path>
            </a:pathLst>
          </a:custGeom>
          <a:blipFill>
            <a:blip r:embed="rId2"/>
            <a:stretch>
              <a:fillRect l="0" t="0" r="0" b="0"/>
            </a:stretch>
          </a:blipFill>
        </p:spPr>
      </p:sp>
      <p:sp>
        <p:nvSpPr>
          <p:cNvPr name="TextBox 3" id="3"/>
          <p:cNvSpPr txBox="true"/>
          <p:nvPr/>
        </p:nvSpPr>
        <p:spPr>
          <a:xfrm rot="0">
            <a:off x="1028700" y="315718"/>
            <a:ext cx="6778307" cy="448310"/>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Canva Sans Bold"/>
              </a:rPr>
              <a:t>Multiclass One-vs-One SVM Primal model:</a:t>
            </a:r>
          </a:p>
        </p:txBody>
      </p:sp>
      <p:sp>
        <p:nvSpPr>
          <p:cNvPr name="TextBox 4" id="4"/>
          <p:cNvSpPr txBox="true"/>
          <p:nvPr/>
        </p:nvSpPr>
        <p:spPr>
          <a:xfrm rot="0">
            <a:off x="1028700" y="5002773"/>
            <a:ext cx="8184039" cy="448310"/>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Canva Sans Bold"/>
              </a:rPr>
              <a:t>Multiclass One-vs-One SVM Random Forest model:</a:t>
            </a:r>
          </a:p>
        </p:txBody>
      </p:sp>
      <p:sp>
        <p:nvSpPr>
          <p:cNvPr name="Freeform 5" id="5"/>
          <p:cNvSpPr/>
          <p:nvPr/>
        </p:nvSpPr>
        <p:spPr>
          <a:xfrm flipH="false" flipV="false" rot="0">
            <a:off x="4923663" y="5813033"/>
            <a:ext cx="8440673" cy="3818694"/>
          </a:xfrm>
          <a:custGeom>
            <a:avLst/>
            <a:gdLst/>
            <a:ahLst/>
            <a:cxnLst/>
            <a:rect r="r" b="b" t="t" l="l"/>
            <a:pathLst>
              <a:path h="3818694" w="8440673">
                <a:moveTo>
                  <a:pt x="0" y="0"/>
                </a:moveTo>
                <a:lnTo>
                  <a:pt x="8440674" y="0"/>
                </a:lnTo>
                <a:lnTo>
                  <a:pt x="8440674" y="3818694"/>
                </a:lnTo>
                <a:lnTo>
                  <a:pt x="0" y="3818694"/>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3931190" y="-2181555"/>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2591535" y="592544"/>
            <a:ext cx="13104931" cy="1402661"/>
          </a:xfrm>
          <a:prstGeom prst="rect">
            <a:avLst/>
          </a:prstGeom>
        </p:spPr>
        <p:txBody>
          <a:bodyPr anchor="t" rtlCol="false" tIns="0" lIns="0" bIns="0" rIns="0">
            <a:spAutoFit/>
          </a:bodyPr>
          <a:lstStyle/>
          <a:p>
            <a:pPr marL="1775686" indent="-887843" lvl="1">
              <a:lnSpc>
                <a:spcPts val="11349"/>
              </a:lnSpc>
              <a:buFont typeface="Arial"/>
              <a:buChar char="•"/>
            </a:pPr>
            <a:r>
              <a:rPr lang="en-US" sz="8224" spc="806">
                <a:solidFill>
                  <a:srgbClr val="FFFFFF"/>
                </a:solidFill>
                <a:latin typeface="Bebas Neue Bold"/>
              </a:rPr>
              <a:t>INITIAL DATA EXPLORATION</a:t>
            </a:r>
          </a:p>
        </p:txBody>
      </p:sp>
      <p:sp>
        <p:nvSpPr>
          <p:cNvPr name="TextBox 6" id="6"/>
          <p:cNvSpPr txBox="true"/>
          <p:nvPr/>
        </p:nvSpPr>
        <p:spPr>
          <a:xfrm rot="0">
            <a:off x="1292469" y="1947581"/>
            <a:ext cx="9046071" cy="3777148"/>
          </a:xfrm>
          <a:prstGeom prst="rect">
            <a:avLst/>
          </a:prstGeom>
        </p:spPr>
        <p:txBody>
          <a:bodyPr anchor="t" rtlCol="false" tIns="0" lIns="0" bIns="0" rIns="0">
            <a:spAutoFit/>
          </a:bodyPr>
          <a:lstStyle/>
          <a:p>
            <a:pPr>
              <a:lnSpc>
                <a:spcPts val="4283"/>
              </a:lnSpc>
              <a:spcBef>
                <a:spcPct val="0"/>
              </a:spcBef>
            </a:pPr>
            <a:r>
              <a:rPr lang="en-US" sz="3103" spc="304">
                <a:solidFill>
                  <a:srgbClr val="FFDE59"/>
                </a:solidFill>
                <a:latin typeface="Open Sauce Bold Italics"/>
              </a:rPr>
              <a:t>At a glance:</a:t>
            </a:r>
          </a:p>
          <a:p>
            <a:pPr>
              <a:lnSpc>
                <a:spcPts val="4283"/>
              </a:lnSpc>
              <a:spcBef>
                <a:spcPct val="0"/>
              </a:spcBef>
            </a:pPr>
            <a:r>
              <a:rPr lang="en-US" sz="3103" spc="304">
                <a:solidFill>
                  <a:srgbClr val="FFFFFF"/>
                </a:solidFill>
                <a:latin typeface="Open Sauce"/>
              </a:rPr>
              <a:t>By simply taking a look at some basic summary information about the data, we can identify various issues that need to be addressed about the data, before it is ready to be trained using a model. </a:t>
            </a:r>
          </a:p>
        </p:txBody>
      </p:sp>
      <p:sp>
        <p:nvSpPr>
          <p:cNvPr name="TextBox 7" id="7"/>
          <p:cNvSpPr txBox="true"/>
          <p:nvPr/>
        </p:nvSpPr>
        <p:spPr>
          <a:xfrm rot="0">
            <a:off x="1292469" y="5899312"/>
            <a:ext cx="6633189" cy="1559907"/>
          </a:xfrm>
          <a:prstGeom prst="rect">
            <a:avLst/>
          </a:prstGeom>
        </p:spPr>
        <p:txBody>
          <a:bodyPr anchor="t" rtlCol="false" tIns="0" lIns="0" bIns="0" rIns="0">
            <a:spAutoFit/>
          </a:bodyPr>
          <a:lstStyle/>
          <a:p>
            <a:pPr>
              <a:lnSpc>
                <a:spcPts val="4122"/>
              </a:lnSpc>
              <a:spcBef>
                <a:spcPct val="0"/>
              </a:spcBef>
            </a:pPr>
            <a:r>
              <a:rPr lang="en-US" sz="2987" spc="292">
                <a:solidFill>
                  <a:srgbClr val="FFDE59"/>
                </a:solidFill>
                <a:latin typeface="Bebas Neue"/>
              </a:rPr>
              <a:t>NUMBER OF ROWS: 100,000</a:t>
            </a:r>
          </a:p>
          <a:p>
            <a:pPr>
              <a:lnSpc>
                <a:spcPts val="4122"/>
              </a:lnSpc>
              <a:spcBef>
                <a:spcPct val="0"/>
              </a:spcBef>
            </a:pPr>
            <a:r>
              <a:rPr lang="en-US" sz="2987" spc="292">
                <a:solidFill>
                  <a:srgbClr val="FFDE59"/>
                </a:solidFill>
                <a:latin typeface="Bebas Neue"/>
              </a:rPr>
              <a:t>NUMBER OF COLUMNS: 28</a:t>
            </a:r>
          </a:p>
          <a:p>
            <a:pPr>
              <a:lnSpc>
                <a:spcPts val="4122"/>
              </a:lnSpc>
              <a:spcBef>
                <a:spcPct val="0"/>
              </a:spcBef>
            </a:pPr>
            <a:r>
              <a:rPr lang="en-US" sz="2987" spc="292">
                <a:solidFill>
                  <a:srgbClr val="FFDE59"/>
                </a:solidFill>
                <a:latin typeface="Bebas Neue"/>
              </a:rPr>
              <a:t>TARGET COLUMN: CREDIT SCORE</a:t>
            </a:r>
          </a:p>
        </p:txBody>
      </p:sp>
      <p:sp>
        <p:nvSpPr>
          <p:cNvPr name="Freeform 8" id="8"/>
          <p:cNvSpPr/>
          <p:nvPr/>
        </p:nvSpPr>
        <p:spPr>
          <a:xfrm flipH="false" flipV="false" rot="0">
            <a:off x="14644946" y="-2181555"/>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353697" y="1995206"/>
            <a:ext cx="6107713" cy="7743396"/>
          </a:xfrm>
          <a:custGeom>
            <a:avLst/>
            <a:gdLst/>
            <a:ahLst/>
            <a:cxnLst/>
            <a:rect r="r" b="b" t="t" l="l"/>
            <a:pathLst>
              <a:path h="7743396" w="6107713">
                <a:moveTo>
                  <a:pt x="0" y="0"/>
                </a:moveTo>
                <a:lnTo>
                  <a:pt x="6107712" y="0"/>
                </a:lnTo>
                <a:lnTo>
                  <a:pt x="6107712" y="7743396"/>
                </a:lnTo>
                <a:lnTo>
                  <a:pt x="0" y="7743396"/>
                </a:lnTo>
                <a:lnTo>
                  <a:pt x="0" y="0"/>
                </a:lnTo>
                <a:close/>
              </a:path>
            </a:pathLst>
          </a:custGeom>
          <a:blipFill>
            <a:blip r:embed="rId4"/>
            <a:stretch>
              <a:fillRect l="0" t="0" r="0" b="0"/>
            </a:stretch>
          </a:blipFill>
        </p:spPr>
      </p:sp>
      <p:sp>
        <p:nvSpPr>
          <p:cNvPr name="TextBox 10" id="10"/>
          <p:cNvSpPr txBox="true"/>
          <p:nvPr/>
        </p:nvSpPr>
        <p:spPr>
          <a:xfrm rot="0">
            <a:off x="1292469" y="7652852"/>
            <a:ext cx="9046071" cy="1605448"/>
          </a:xfrm>
          <a:prstGeom prst="rect">
            <a:avLst/>
          </a:prstGeom>
        </p:spPr>
        <p:txBody>
          <a:bodyPr anchor="t" rtlCol="false" tIns="0" lIns="0" bIns="0" rIns="0">
            <a:spAutoFit/>
          </a:bodyPr>
          <a:lstStyle/>
          <a:p>
            <a:pPr>
              <a:lnSpc>
                <a:spcPts val="4283"/>
              </a:lnSpc>
            </a:pPr>
            <a:r>
              <a:rPr lang="en-US" sz="3103" spc="304">
                <a:solidFill>
                  <a:srgbClr val="FFDE59"/>
                </a:solidFill>
                <a:latin typeface="Open Sauce Italics"/>
              </a:rPr>
              <a:t>Main Issues:</a:t>
            </a:r>
          </a:p>
          <a:p>
            <a:pPr>
              <a:lnSpc>
                <a:spcPts val="4283"/>
              </a:lnSpc>
              <a:spcBef>
                <a:spcPct val="0"/>
              </a:spcBef>
            </a:pPr>
            <a:r>
              <a:rPr lang="en-US" sz="3103" spc="304">
                <a:solidFill>
                  <a:srgbClr val="FFFFFF"/>
                </a:solidFill>
                <a:latin typeface="Open Sauce"/>
              </a:rPr>
              <a:t>Missing Values,Incorrect Datatypes, Outliers, Frequent occurance of ‘_’</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0988595" y="2478996"/>
            <a:ext cx="6270705" cy="5638616"/>
          </a:xfrm>
          <a:custGeom>
            <a:avLst/>
            <a:gdLst/>
            <a:ahLst/>
            <a:cxnLst/>
            <a:rect r="r" b="b" t="t" l="l"/>
            <a:pathLst>
              <a:path h="5638616" w="6270705">
                <a:moveTo>
                  <a:pt x="0" y="0"/>
                </a:moveTo>
                <a:lnTo>
                  <a:pt x="6270705" y="0"/>
                </a:lnTo>
                <a:lnTo>
                  <a:pt x="6270705" y="5638617"/>
                </a:lnTo>
                <a:lnTo>
                  <a:pt x="0" y="5638617"/>
                </a:lnTo>
                <a:lnTo>
                  <a:pt x="0" y="0"/>
                </a:lnTo>
                <a:close/>
              </a:path>
            </a:pathLst>
          </a:custGeom>
          <a:blipFill>
            <a:blip r:embed="rId2"/>
            <a:stretch>
              <a:fillRect l="-11546" t="0" r="-16388" b="-3274"/>
            </a:stretch>
          </a:blipFill>
        </p:spPr>
      </p:sp>
      <p:sp>
        <p:nvSpPr>
          <p:cNvPr name="TextBox 3" id="3"/>
          <p:cNvSpPr txBox="true"/>
          <p:nvPr/>
        </p:nvSpPr>
        <p:spPr>
          <a:xfrm rot="0">
            <a:off x="2680297" y="876300"/>
            <a:ext cx="12927406" cy="1402661"/>
          </a:xfrm>
          <a:prstGeom prst="rect">
            <a:avLst/>
          </a:prstGeom>
        </p:spPr>
        <p:txBody>
          <a:bodyPr anchor="t" rtlCol="false" tIns="0" lIns="0" bIns="0" rIns="0">
            <a:spAutoFit/>
          </a:bodyPr>
          <a:lstStyle/>
          <a:p>
            <a:pPr>
              <a:lnSpc>
                <a:spcPts val="11349"/>
              </a:lnSpc>
            </a:pPr>
            <a:r>
              <a:rPr lang="en-US" sz="8224" spc="806">
                <a:solidFill>
                  <a:srgbClr val="231F20"/>
                </a:solidFill>
                <a:latin typeface="Bebas Neue Bold"/>
              </a:rPr>
              <a:t>CLASS BALANCE: CREDIT SCORE</a:t>
            </a:r>
          </a:p>
        </p:txBody>
      </p:sp>
      <p:sp>
        <p:nvSpPr>
          <p:cNvPr name="TextBox 4" id="4"/>
          <p:cNvSpPr txBox="true"/>
          <p:nvPr/>
        </p:nvSpPr>
        <p:spPr>
          <a:xfrm rot="0">
            <a:off x="1424354" y="2431371"/>
            <a:ext cx="8941689" cy="5931194"/>
          </a:xfrm>
          <a:prstGeom prst="rect">
            <a:avLst/>
          </a:prstGeom>
        </p:spPr>
        <p:txBody>
          <a:bodyPr anchor="t" rtlCol="false" tIns="0" lIns="0" bIns="0" rIns="0">
            <a:spAutoFit/>
          </a:bodyPr>
          <a:lstStyle/>
          <a:p>
            <a:pPr algn="just">
              <a:lnSpc>
                <a:spcPts val="3623"/>
              </a:lnSpc>
              <a:spcBef>
                <a:spcPct val="0"/>
              </a:spcBef>
            </a:pPr>
            <a:r>
              <a:rPr lang="en-US" sz="2626" spc="257">
                <a:solidFill>
                  <a:srgbClr val="231F20"/>
                </a:solidFill>
                <a:latin typeface="Montserrat Light"/>
              </a:rPr>
              <a:t>As shown in the figure, there are three possible classes for the target Column, viz. Standard, Poor, and Good. It can be seen that a majority of the class values are Standard, and Good or Poor labels are comparatively less. Since there are relatively good number of representations of each class interval, we can say the dataset is </a:t>
            </a:r>
            <a:r>
              <a:rPr lang="en-US" sz="2626" spc="257">
                <a:solidFill>
                  <a:srgbClr val="F34A53"/>
                </a:solidFill>
                <a:latin typeface="Montserrat Light"/>
              </a:rPr>
              <a:t>balanced</a:t>
            </a:r>
            <a:r>
              <a:rPr lang="en-US" sz="2626" spc="257">
                <a:solidFill>
                  <a:srgbClr val="231F20"/>
                </a:solidFill>
                <a:latin typeface="Montserrat Light"/>
              </a:rPr>
              <a:t>. </a:t>
            </a:r>
          </a:p>
          <a:p>
            <a:pPr algn="just">
              <a:lnSpc>
                <a:spcPts val="3623"/>
              </a:lnSpc>
              <a:spcBef>
                <a:spcPct val="0"/>
              </a:spcBef>
            </a:pPr>
          </a:p>
          <a:p>
            <a:pPr algn="just">
              <a:lnSpc>
                <a:spcPts val="3623"/>
              </a:lnSpc>
              <a:spcBef>
                <a:spcPct val="0"/>
              </a:spcBef>
            </a:pPr>
            <a:r>
              <a:rPr lang="en-US" sz="2626" spc="257">
                <a:solidFill>
                  <a:srgbClr val="231F20"/>
                </a:solidFill>
                <a:latin typeface="Montserrat Light"/>
              </a:rPr>
              <a:t>Note: Since we have three classes in the target column, we will be doing either of ‘</a:t>
            </a:r>
            <a:r>
              <a:rPr lang="en-US" sz="2626" spc="257">
                <a:solidFill>
                  <a:srgbClr val="F34A53"/>
                </a:solidFill>
                <a:latin typeface="Montserrat Light"/>
              </a:rPr>
              <a:t>One vs One</a:t>
            </a:r>
            <a:r>
              <a:rPr lang="en-US" sz="2626" spc="257">
                <a:solidFill>
                  <a:srgbClr val="231F20"/>
                </a:solidFill>
                <a:latin typeface="Montserrat Light"/>
              </a:rPr>
              <a:t>’ or ‘</a:t>
            </a:r>
            <a:r>
              <a:rPr lang="en-US" sz="2626" spc="257">
                <a:solidFill>
                  <a:srgbClr val="F34A53"/>
                </a:solidFill>
                <a:latin typeface="Montserrat Light"/>
              </a:rPr>
              <a:t>One vs Many</a:t>
            </a:r>
            <a:r>
              <a:rPr lang="en-US" sz="2626" spc="257">
                <a:solidFill>
                  <a:srgbClr val="231F20"/>
                </a:solidFill>
                <a:latin typeface="Montserrat Light"/>
              </a:rPr>
              <a:t>’ approach while model training.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19268" y="-4555262"/>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45688" y="2854734"/>
            <a:ext cx="6283781" cy="2905554"/>
          </a:xfrm>
          <a:custGeom>
            <a:avLst/>
            <a:gdLst/>
            <a:ahLst/>
            <a:cxnLst/>
            <a:rect r="r" b="b" t="t" l="l"/>
            <a:pathLst>
              <a:path h="2905554" w="6283781">
                <a:moveTo>
                  <a:pt x="0" y="0"/>
                </a:moveTo>
                <a:lnTo>
                  <a:pt x="6283782" y="0"/>
                </a:lnTo>
                <a:lnTo>
                  <a:pt x="6283782" y="2905554"/>
                </a:lnTo>
                <a:lnTo>
                  <a:pt x="0" y="2905554"/>
                </a:lnTo>
                <a:lnTo>
                  <a:pt x="0" y="0"/>
                </a:lnTo>
                <a:close/>
              </a:path>
            </a:pathLst>
          </a:custGeom>
          <a:blipFill>
            <a:blip r:embed="rId4"/>
            <a:stretch>
              <a:fillRect l="0" t="0" r="0" b="0"/>
            </a:stretch>
          </a:blipFill>
        </p:spPr>
      </p:sp>
      <p:sp>
        <p:nvSpPr>
          <p:cNvPr name="Freeform 4" id="4"/>
          <p:cNvSpPr/>
          <p:nvPr/>
        </p:nvSpPr>
        <p:spPr>
          <a:xfrm flipH="false" flipV="false" rot="0">
            <a:off x="11260538" y="6422911"/>
            <a:ext cx="6363463" cy="2660829"/>
          </a:xfrm>
          <a:custGeom>
            <a:avLst/>
            <a:gdLst/>
            <a:ahLst/>
            <a:cxnLst/>
            <a:rect r="r" b="b" t="t" l="l"/>
            <a:pathLst>
              <a:path h="2660829" w="6363463">
                <a:moveTo>
                  <a:pt x="0" y="0"/>
                </a:moveTo>
                <a:lnTo>
                  <a:pt x="6363464" y="0"/>
                </a:lnTo>
                <a:lnTo>
                  <a:pt x="6363464" y="2660828"/>
                </a:lnTo>
                <a:lnTo>
                  <a:pt x="0" y="2660828"/>
                </a:lnTo>
                <a:lnTo>
                  <a:pt x="0" y="0"/>
                </a:lnTo>
                <a:close/>
              </a:path>
            </a:pathLst>
          </a:custGeom>
          <a:blipFill>
            <a:blip r:embed="rId5"/>
            <a:stretch>
              <a:fillRect l="0" t="0" r="0" b="0"/>
            </a:stretch>
          </a:blipFill>
        </p:spPr>
      </p:sp>
      <p:sp>
        <p:nvSpPr>
          <p:cNvPr name="TextBox 5" id="5"/>
          <p:cNvSpPr txBox="true"/>
          <p:nvPr/>
        </p:nvSpPr>
        <p:spPr>
          <a:xfrm rot="0">
            <a:off x="3541783" y="521570"/>
            <a:ext cx="11204434" cy="1402661"/>
          </a:xfrm>
          <a:prstGeom prst="rect">
            <a:avLst/>
          </a:prstGeom>
        </p:spPr>
        <p:txBody>
          <a:bodyPr anchor="t" rtlCol="false" tIns="0" lIns="0" bIns="0" rIns="0">
            <a:spAutoFit/>
          </a:bodyPr>
          <a:lstStyle/>
          <a:p>
            <a:pPr>
              <a:lnSpc>
                <a:spcPts val="11349"/>
              </a:lnSpc>
            </a:pPr>
            <a:r>
              <a:rPr lang="en-US" sz="8224" spc="806">
                <a:solidFill>
                  <a:srgbClr val="231F20"/>
                </a:solidFill>
                <a:latin typeface="Bebas Neue Bold"/>
              </a:rPr>
              <a:t>2. CLEANING AND SAMPLING</a:t>
            </a:r>
          </a:p>
        </p:txBody>
      </p:sp>
      <p:sp>
        <p:nvSpPr>
          <p:cNvPr name="TextBox 6" id="6"/>
          <p:cNvSpPr txBox="true"/>
          <p:nvPr/>
        </p:nvSpPr>
        <p:spPr>
          <a:xfrm rot="0">
            <a:off x="2199950" y="2154012"/>
            <a:ext cx="8370163" cy="7260671"/>
          </a:xfrm>
          <a:prstGeom prst="rect">
            <a:avLst/>
          </a:prstGeom>
        </p:spPr>
        <p:txBody>
          <a:bodyPr anchor="t" rtlCol="false" tIns="0" lIns="0" bIns="0" rIns="0">
            <a:spAutoFit/>
          </a:bodyPr>
          <a:lstStyle/>
          <a:p>
            <a:pPr algn="just">
              <a:lnSpc>
                <a:spcPts val="3866"/>
              </a:lnSpc>
              <a:spcBef>
                <a:spcPct val="0"/>
              </a:spcBef>
            </a:pPr>
            <a:r>
              <a:rPr lang="en-US" sz="2802" spc="274">
                <a:solidFill>
                  <a:srgbClr val="231F20"/>
                </a:solidFill>
                <a:latin typeface="Montserrat Bold"/>
              </a:rPr>
              <a:t>Age Column</a:t>
            </a:r>
          </a:p>
          <a:p>
            <a:pPr algn="just">
              <a:lnSpc>
                <a:spcPts val="3866"/>
              </a:lnSpc>
              <a:spcBef>
                <a:spcPct val="0"/>
              </a:spcBef>
            </a:pPr>
          </a:p>
          <a:p>
            <a:pPr algn="just">
              <a:lnSpc>
                <a:spcPts val="3866"/>
              </a:lnSpc>
              <a:spcBef>
                <a:spcPct val="0"/>
              </a:spcBef>
            </a:pPr>
            <a:r>
              <a:rPr lang="en-US" sz="2802" spc="274">
                <a:solidFill>
                  <a:srgbClr val="231F20"/>
                </a:solidFill>
                <a:latin typeface="Montserrat"/>
              </a:rPr>
              <a:t>Upon a brief observation of the data, we notice that there are misplaced underscores ‘_’ occasionally, the datatype is ‘object’ and some absurdly high values of age (5000) are present. Hence, we will fix this by </a:t>
            </a:r>
          </a:p>
          <a:p>
            <a:pPr algn="just">
              <a:lnSpc>
                <a:spcPts val="3866"/>
              </a:lnSpc>
              <a:spcBef>
                <a:spcPct val="0"/>
              </a:spcBef>
            </a:pPr>
            <a:r>
              <a:rPr lang="en-US" sz="2802" spc="274">
                <a:solidFill>
                  <a:srgbClr val="231F20"/>
                </a:solidFill>
                <a:latin typeface="Montserrat"/>
              </a:rPr>
              <a:t>1. Eliminating the underscore</a:t>
            </a:r>
          </a:p>
          <a:p>
            <a:pPr algn="just">
              <a:lnSpc>
                <a:spcPts val="3866"/>
              </a:lnSpc>
              <a:spcBef>
                <a:spcPct val="0"/>
              </a:spcBef>
            </a:pPr>
            <a:r>
              <a:rPr lang="en-US" sz="2802" spc="274">
                <a:solidFill>
                  <a:srgbClr val="231F20"/>
                </a:solidFill>
                <a:latin typeface="Montserrat"/>
              </a:rPr>
              <a:t>2. Converting the datatype to integer</a:t>
            </a:r>
          </a:p>
          <a:p>
            <a:pPr algn="just">
              <a:lnSpc>
                <a:spcPts val="3866"/>
              </a:lnSpc>
              <a:spcBef>
                <a:spcPct val="0"/>
              </a:spcBef>
            </a:pPr>
            <a:r>
              <a:rPr lang="en-US" sz="2802" spc="274">
                <a:solidFill>
                  <a:srgbClr val="231F20"/>
                </a:solidFill>
                <a:latin typeface="Montserrat"/>
              </a:rPr>
              <a:t>3. Replacing ‘abnormal’ age values (here assumed to be under 10 and over 70)  by corresponding age values of other columns with same customer ID and a ‘normal’ age value. </a:t>
            </a:r>
          </a:p>
        </p:txBody>
      </p:sp>
      <p:sp>
        <p:nvSpPr>
          <p:cNvPr name="TextBox 7" id="7"/>
          <p:cNvSpPr txBox="true"/>
          <p:nvPr/>
        </p:nvSpPr>
        <p:spPr>
          <a:xfrm rot="0">
            <a:off x="11145688" y="2134962"/>
            <a:ext cx="1091644" cy="453073"/>
          </a:xfrm>
          <a:prstGeom prst="rect">
            <a:avLst/>
          </a:prstGeom>
        </p:spPr>
        <p:txBody>
          <a:bodyPr anchor="t" rtlCol="false" tIns="0" lIns="0" bIns="0" rIns="0">
            <a:spAutoFit/>
          </a:bodyPr>
          <a:lstStyle/>
          <a:p>
            <a:pPr algn="ctr">
              <a:lnSpc>
                <a:spcPts val="3639"/>
              </a:lnSpc>
            </a:pPr>
            <a:r>
              <a:rPr lang="en-US" sz="2599">
                <a:solidFill>
                  <a:srgbClr val="231F20"/>
                </a:solidFill>
                <a:latin typeface="Canva Sans Bold"/>
              </a:rPr>
              <a:t>Before</a:t>
            </a:r>
          </a:p>
        </p:txBody>
      </p:sp>
      <p:sp>
        <p:nvSpPr>
          <p:cNvPr name="TextBox 8" id="8"/>
          <p:cNvSpPr txBox="true"/>
          <p:nvPr/>
        </p:nvSpPr>
        <p:spPr>
          <a:xfrm rot="0">
            <a:off x="11276975" y="5703138"/>
            <a:ext cx="829072" cy="453073"/>
          </a:xfrm>
          <a:prstGeom prst="rect">
            <a:avLst/>
          </a:prstGeom>
        </p:spPr>
        <p:txBody>
          <a:bodyPr anchor="t" rtlCol="false" tIns="0" lIns="0" bIns="0" rIns="0">
            <a:spAutoFit/>
          </a:bodyPr>
          <a:lstStyle/>
          <a:p>
            <a:pPr algn="ctr">
              <a:lnSpc>
                <a:spcPts val="3639"/>
              </a:lnSpc>
            </a:pPr>
            <a:r>
              <a:rPr lang="en-US" sz="2599">
                <a:solidFill>
                  <a:srgbClr val="231F20"/>
                </a:solidFill>
                <a:latin typeface="Canva Sans Bold"/>
              </a:rPr>
              <a:t>After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312711"/>
            <a:ext cx="9836132" cy="2043666"/>
          </a:xfrm>
          <a:custGeom>
            <a:avLst/>
            <a:gdLst/>
            <a:ahLst/>
            <a:cxnLst/>
            <a:rect r="r" b="b" t="t" l="l"/>
            <a:pathLst>
              <a:path h="2043666" w="9836132">
                <a:moveTo>
                  <a:pt x="0" y="0"/>
                </a:moveTo>
                <a:lnTo>
                  <a:pt x="9836132" y="0"/>
                </a:lnTo>
                <a:lnTo>
                  <a:pt x="9836132" y="2043666"/>
                </a:lnTo>
                <a:lnTo>
                  <a:pt x="0" y="2043666"/>
                </a:lnTo>
                <a:lnTo>
                  <a:pt x="0" y="0"/>
                </a:lnTo>
                <a:close/>
              </a:path>
            </a:pathLst>
          </a:custGeom>
          <a:blipFill>
            <a:blip r:embed="rId2"/>
            <a:stretch>
              <a:fillRect l="0" t="-3790" r="0" b="-163727"/>
            </a:stretch>
          </a:blipFill>
        </p:spPr>
      </p:sp>
      <p:sp>
        <p:nvSpPr>
          <p:cNvPr name="Freeform 3" id="3"/>
          <p:cNvSpPr/>
          <p:nvPr/>
        </p:nvSpPr>
        <p:spPr>
          <a:xfrm flipH="false" flipV="false" rot="0">
            <a:off x="5635081" y="4644643"/>
            <a:ext cx="11375945" cy="2344998"/>
          </a:xfrm>
          <a:custGeom>
            <a:avLst/>
            <a:gdLst/>
            <a:ahLst/>
            <a:cxnLst/>
            <a:rect r="r" b="b" t="t" l="l"/>
            <a:pathLst>
              <a:path h="2344998" w="11375945">
                <a:moveTo>
                  <a:pt x="0" y="0"/>
                </a:moveTo>
                <a:lnTo>
                  <a:pt x="11375945" y="0"/>
                </a:lnTo>
                <a:lnTo>
                  <a:pt x="11375945" y="2344998"/>
                </a:lnTo>
                <a:lnTo>
                  <a:pt x="0" y="2344998"/>
                </a:lnTo>
                <a:lnTo>
                  <a:pt x="0" y="0"/>
                </a:lnTo>
                <a:close/>
              </a:path>
            </a:pathLst>
          </a:custGeom>
          <a:blipFill>
            <a:blip r:embed="rId2"/>
            <a:stretch>
              <a:fillRect l="0" t="-152351" r="0" b="-17288"/>
            </a:stretch>
          </a:blipFill>
        </p:spPr>
      </p:sp>
      <p:sp>
        <p:nvSpPr>
          <p:cNvPr name="TextBox 4" id="4"/>
          <p:cNvSpPr txBox="true"/>
          <p:nvPr/>
        </p:nvSpPr>
        <p:spPr>
          <a:xfrm rot="0">
            <a:off x="1028700" y="1046748"/>
            <a:ext cx="16694502" cy="864207"/>
          </a:xfrm>
          <a:prstGeom prst="rect">
            <a:avLst/>
          </a:prstGeom>
        </p:spPr>
        <p:txBody>
          <a:bodyPr anchor="t" rtlCol="false" tIns="0" lIns="0" bIns="0" rIns="0">
            <a:spAutoFit/>
          </a:bodyPr>
          <a:lstStyle/>
          <a:p>
            <a:pPr>
              <a:lnSpc>
                <a:spcPts val="3498"/>
              </a:lnSpc>
              <a:spcBef>
                <a:spcPct val="0"/>
              </a:spcBef>
            </a:pPr>
            <a:r>
              <a:rPr lang="en-US" sz="2535" spc="248">
                <a:solidFill>
                  <a:srgbClr val="FFFFFF"/>
                </a:solidFill>
                <a:latin typeface="Montserrat"/>
              </a:rPr>
              <a:t>Similar to previous techniques, we can simply replace occupation of '______' with the correct occupation of the applicant by looking up the corresponding customer_id</a:t>
            </a:r>
          </a:p>
        </p:txBody>
      </p:sp>
      <p:sp>
        <p:nvSpPr>
          <p:cNvPr name="TextBox 5" id="5"/>
          <p:cNvSpPr txBox="true"/>
          <p:nvPr/>
        </p:nvSpPr>
        <p:spPr>
          <a:xfrm rot="0">
            <a:off x="1028700" y="7239806"/>
            <a:ext cx="15982326" cy="3047194"/>
          </a:xfrm>
          <a:prstGeom prst="rect">
            <a:avLst/>
          </a:prstGeom>
        </p:spPr>
        <p:txBody>
          <a:bodyPr anchor="t" rtlCol="false" tIns="0" lIns="0" bIns="0" rIns="0">
            <a:spAutoFit/>
          </a:bodyPr>
          <a:lstStyle/>
          <a:p>
            <a:pPr algn="just">
              <a:lnSpc>
                <a:spcPts val="3498"/>
              </a:lnSpc>
            </a:pPr>
            <a:r>
              <a:rPr lang="en-US" sz="2535" spc="248">
                <a:solidFill>
                  <a:srgbClr val="FFFFFF"/>
                </a:solidFill>
                <a:latin typeface="Montserrat"/>
              </a:rPr>
              <a:t>Important thing to note here is that: even though all seemed fine about the occupation column in the initial data.info part (no missing values, datatype was categorical as expected), there were certain issues with the data. Unlike the Name column which couldn’t have any influence on our target column, the occupation might be an important feature and thereby needs to be cleaned properly. This goes to show that data cleaning should be done carefully and scrupulously. </a:t>
            </a:r>
          </a:p>
          <a:p>
            <a:pPr algn="just">
              <a:lnSpc>
                <a:spcPts val="3498"/>
              </a:lnSpc>
              <a:spcBef>
                <a:spcPct val="0"/>
              </a:spcBef>
            </a:pPr>
          </a:p>
        </p:txBody>
      </p:sp>
      <p:sp>
        <p:nvSpPr>
          <p:cNvPr name="TextBox 6" id="6"/>
          <p:cNvSpPr txBox="true"/>
          <p:nvPr/>
        </p:nvSpPr>
        <p:spPr>
          <a:xfrm rot="0">
            <a:off x="1028700" y="413691"/>
            <a:ext cx="3733285" cy="605484"/>
          </a:xfrm>
          <a:prstGeom prst="rect">
            <a:avLst/>
          </a:prstGeom>
        </p:spPr>
        <p:txBody>
          <a:bodyPr anchor="t" rtlCol="false" tIns="0" lIns="0" bIns="0" rIns="0">
            <a:spAutoFit/>
          </a:bodyPr>
          <a:lstStyle/>
          <a:p>
            <a:pPr>
              <a:lnSpc>
                <a:spcPts val="4977"/>
              </a:lnSpc>
            </a:pPr>
            <a:r>
              <a:rPr lang="en-US" sz="3607" spc="353">
                <a:solidFill>
                  <a:srgbClr val="F5FFF5"/>
                </a:solidFill>
                <a:latin typeface="Bebas Neue Bold"/>
              </a:rPr>
              <a:t>OCCUPATION COLUMN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92226" y="793736"/>
            <a:ext cx="15841853" cy="16255633"/>
          </a:xfrm>
          <a:custGeom>
            <a:avLst/>
            <a:gdLst/>
            <a:ahLst/>
            <a:cxnLst/>
            <a:rect r="r" b="b" t="t" l="l"/>
            <a:pathLst>
              <a:path h="16255633" w="15841853">
                <a:moveTo>
                  <a:pt x="0" y="0"/>
                </a:moveTo>
                <a:lnTo>
                  <a:pt x="15841852" y="0"/>
                </a:lnTo>
                <a:lnTo>
                  <a:pt x="15841852"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23842" y="2318584"/>
            <a:ext cx="14769310" cy="8160044"/>
          </a:xfrm>
          <a:custGeom>
            <a:avLst/>
            <a:gdLst/>
            <a:ahLst/>
            <a:cxnLst/>
            <a:rect r="r" b="b" t="t" l="l"/>
            <a:pathLst>
              <a:path h="8160044" w="14769310">
                <a:moveTo>
                  <a:pt x="0" y="0"/>
                </a:moveTo>
                <a:lnTo>
                  <a:pt x="14769310" y="0"/>
                </a:lnTo>
                <a:lnTo>
                  <a:pt x="14769310" y="8160043"/>
                </a:lnTo>
                <a:lnTo>
                  <a:pt x="0" y="8160043"/>
                </a:lnTo>
                <a:lnTo>
                  <a:pt x="0" y="0"/>
                </a:lnTo>
                <a:close/>
              </a:path>
            </a:pathLst>
          </a:custGeom>
          <a:blipFill>
            <a:blip r:embed="rId4"/>
            <a:stretch>
              <a:fillRect l="0" t="0" r="0" b="0"/>
            </a:stretch>
          </a:blipFill>
        </p:spPr>
      </p:sp>
      <p:sp>
        <p:nvSpPr>
          <p:cNvPr name="TextBox 4" id="4"/>
          <p:cNvSpPr txBox="true"/>
          <p:nvPr/>
        </p:nvSpPr>
        <p:spPr>
          <a:xfrm rot="0">
            <a:off x="2777826" y="339714"/>
            <a:ext cx="14126745" cy="1235098"/>
          </a:xfrm>
          <a:prstGeom prst="rect">
            <a:avLst/>
          </a:prstGeom>
        </p:spPr>
        <p:txBody>
          <a:bodyPr anchor="t" rtlCol="false" tIns="0" lIns="0" bIns="0" rIns="0">
            <a:spAutoFit/>
          </a:bodyPr>
          <a:lstStyle/>
          <a:p>
            <a:pPr>
              <a:lnSpc>
                <a:spcPts val="9915"/>
              </a:lnSpc>
            </a:pPr>
            <a:r>
              <a:rPr lang="en-US" sz="7184" spc="704">
                <a:solidFill>
                  <a:srgbClr val="231F20"/>
                </a:solidFill>
                <a:latin typeface="Bebas Neue Bold"/>
              </a:rPr>
              <a:t>3. INSIGHTS FROM DATA EXPLORATION</a:t>
            </a:r>
          </a:p>
        </p:txBody>
      </p:sp>
      <p:sp>
        <p:nvSpPr>
          <p:cNvPr name="TextBox 5" id="5"/>
          <p:cNvSpPr txBox="true"/>
          <p:nvPr/>
        </p:nvSpPr>
        <p:spPr>
          <a:xfrm rot="0">
            <a:off x="1843936" y="1517661"/>
            <a:ext cx="14929122" cy="905510"/>
          </a:xfrm>
          <a:prstGeom prst="rect">
            <a:avLst/>
          </a:prstGeom>
        </p:spPr>
        <p:txBody>
          <a:bodyPr anchor="t" rtlCol="false" tIns="0" lIns="0" bIns="0" rIns="0">
            <a:spAutoFit/>
          </a:bodyPr>
          <a:lstStyle/>
          <a:p>
            <a:pPr algn="just">
              <a:lnSpc>
                <a:spcPts val="3639"/>
              </a:lnSpc>
              <a:spcBef>
                <a:spcPct val="0"/>
              </a:spcBef>
            </a:pPr>
            <a:r>
              <a:rPr lang="en-US" sz="2599">
                <a:solidFill>
                  <a:srgbClr val="231F20"/>
                </a:solidFill>
                <a:latin typeface="Canva Sans"/>
              </a:rPr>
              <a:t>In this section, we will try to understand dependance or general trend of individual columns and the target column, and also check how these columns are correlated with each other.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302600" y="2789613"/>
            <a:ext cx="9553932" cy="6737080"/>
          </a:xfrm>
          <a:custGeom>
            <a:avLst/>
            <a:gdLst/>
            <a:ahLst/>
            <a:cxnLst/>
            <a:rect r="r" b="b" t="t" l="l"/>
            <a:pathLst>
              <a:path h="6737080" w="9553932">
                <a:moveTo>
                  <a:pt x="0" y="0"/>
                </a:moveTo>
                <a:lnTo>
                  <a:pt x="9553932" y="0"/>
                </a:lnTo>
                <a:lnTo>
                  <a:pt x="9553932" y="6737080"/>
                </a:lnTo>
                <a:lnTo>
                  <a:pt x="0" y="6737080"/>
                </a:lnTo>
                <a:lnTo>
                  <a:pt x="0" y="0"/>
                </a:lnTo>
                <a:close/>
              </a:path>
            </a:pathLst>
          </a:custGeom>
          <a:blipFill>
            <a:blip r:embed="rId2"/>
            <a:stretch>
              <a:fillRect l="0" t="0" r="0" b="0"/>
            </a:stretch>
          </a:blipFill>
        </p:spPr>
      </p:sp>
      <p:sp>
        <p:nvSpPr>
          <p:cNvPr name="TextBox 3" id="3"/>
          <p:cNvSpPr txBox="true"/>
          <p:nvPr/>
        </p:nvSpPr>
        <p:spPr>
          <a:xfrm rot="0">
            <a:off x="821528" y="484087"/>
            <a:ext cx="16644944" cy="1819910"/>
          </a:xfrm>
          <a:prstGeom prst="rect">
            <a:avLst/>
          </a:prstGeom>
        </p:spPr>
        <p:txBody>
          <a:bodyPr anchor="t" rtlCol="false" tIns="0" lIns="0" bIns="0" rIns="0">
            <a:spAutoFit/>
          </a:bodyPr>
          <a:lstStyle/>
          <a:p>
            <a:pPr algn="just">
              <a:lnSpc>
                <a:spcPts val="3639"/>
              </a:lnSpc>
              <a:spcBef>
                <a:spcPct val="0"/>
              </a:spcBef>
            </a:pPr>
            <a:r>
              <a:rPr lang="en-US" sz="2599">
                <a:solidFill>
                  <a:srgbClr val="000000"/>
                </a:solidFill>
                <a:latin typeface="Canva Sans"/>
              </a:rPr>
              <a:t>In the first graph, we  plotted the frequency plot of ‘monthly in hand’ salaries of the people in the dataset. We have added the average credit utilisation ratio (in %) as a colour attribute. We can see that the data is skewed towards the left, suggesting that most people make about ~10K a month or less. People with higher income also seem to have a higher utilisation ratio of their credit line. </a:t>
            </a:r>
          </a:p>
        </p:txBody>
      </p:sp>
      <p:sp>
        <p:nvSpPr>
          <p:cNvPr name="TextBox 4" id="4"/>
          <p:cNvSpPr txBox="true"/>
          <p:nvPr/>
        </p:nvSpPr>
        <p:spPr>
          <a:xfrm rot="0">
            <a:off x="614356" y="2732463"/>
            <a:ext cx="8138709" cy="6861016"/>
          </a:xfrm>
          <a:prstGeom prst="rect">
            <a:avLst/>
          </a:prstGeom>
        </p:spPr>
        <p:txBody>
          <a:bodyPr anchor="t" rtlCol="false" tIns="0" lIns="0" bIns="0" rIns="0">
            <a:spAutoFit/>
          </a:bodyPr>
          <a:lstStyle/>
          <a:p>
            <a:pPr marL="561339" indent="-280669" lvl="1">
              <a:lnSpc>
                <a:spcPts val="3639"/>
              </a:lnSpc>
              <a:buFont typeface="Arial"/>
              <a:buChar char="•"/>
            </a:pPr>
            <a:r>
              <a:rPr lang="en-US" sz="2599">
                <a:solidFill>
                  <a:srgbClr val="000000"/>
                </a:solidFill>
                <a:latin typeface="Canva Sans"/>
              </a:rPr>
              <a:t>In this correlation plot, we can see how the independent variables are associated with each other.</a:t>
            </a:r>
          </a:p>
          <a:p>
            <a:pPr>
              <a:lnSpc>
                <a:spcPts val="3639"/>
              </a:lnSpc>
            </a:pPr>
          </a:p>
          <a:p>
            <a:pPr marL="561339" indent="-280669" lvl="1">
              <a:lnSpc>
                <a:spcPts val="3639"/>
              </a:lnSpc>
              <a:buFont typeface="Arial"/>
              <a:buChar char="•"/>
            </a:pPr>
            <a:r>
              <a:rPr lang="en-US" sz="2599">
                <a:solidFill>
                  <a:srgbClr val="000000"/>
                </a:solidFill>
                <a:latin typeface="Canva Sans"/>
              </a:rPr>
              <a:t>As expected, Annual Income and Monthly inhand salary are almost perfectly positively correlated.</a:t>
            </a:r>
          </a:p>
          <a:p>
            <a:pPr>
              <a:lnSpc>
                <a:spcPts val="3639"/>
              </a:lnSpc>
            </a:pPr>
          </a:p>
          <a:p>
            <a:pPr marL="561339" indent="-280669" lvl="1">
              <a:lnSpc>
                <a:spcPts val="3639"/>
              </a:lnSpc>
              <a:buFont typeface="Arial"/>
              <a:buChar char="•"/>
            </a:pPr>
            <a:r>
              <a:rPr lang="en-US" sz="2599">
                <a:solidFill>
                  <a:srgbClr val="000000"/>
                </a:solidFill>
                <a:latin typeface="Canva Sans"/>
              </a:rPr>
              <a:t>Credit Utilization Ratio is also stronly correlated with the income value.</a:t>
            </a:r>
          </a:p>
          <a:p>
            <a:pPr>
              <a:lnSpc>
                <a:spcPts val="3639"/>
              </a:lnSpc>
            </a:pPr>
          </a:p>
          <a:p>
            <a:pPr marL="561339" indent="-280669" lvl="1">
              <a:lnSpc>
                <a:spcPts val="3639"/>
              </a:lnSpc>
              <a:buFont typeface="Arial"/>
              <a:buChar char="•"/>
            </a:pPr>
            <a:r>
              <a:rPr lang="en-US" sz="2599">
                <a:solidFill>
                  <a:srgbClr val="000000"/>
                </a:solidFill>
                <a:latin typeface="Canva Sans"/>
              </a:rPr>
              <a:t>Number of loans taken, Number of credit cards and number of bank accounts are also correlated, which is no surprise since having multiple loans at the same bank is unlikely.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06725" y="418181"/>
            <a:ext cx="8474550" cy="6126181"/>
          </a:xfrm>
          <a:custGeom>
            <a:avLst/>
            <a:gdLst/>
            <a:ahLst/>
            <a:cxnLst/>
            <a:rect r="r" b="b" t="t" l="l"/>
            <a:pathLst>
              <a:path h="6126181" w="8474550">
                <a:moveTo>
                  <a:pt x="0" y="0"/>
                </a:moveTo>
                <a:lnTo>
                  <a:pt x="8474550" y="0"/>
                </a:lnTo>
                <a:lnTo>
                  <a:pt x="8474550" y="6126181"/>
                </a:lnTo>
                <a:lnTo>
                  <a:pt x="0" y="6126181"/>
                </a:lnTo>
                <a:lnTo>
                  <a:pt x="0" y="0"/>
                </a:lnTo>
                <a:close/>
              </a:path>
            </a:pathLst>
          </a:custGeom>
          <a:blipFill>
            <a:blip r:embed="rId2"/>
            <a:stretch>
              <a:fillRect l="0" t="0" r="0" b="0"/>
            </a:stretch>
          </a:blipFill>
        </p:spPr>
      </p:sp>
      <p:sp>
        <p:nvSpPr>
          <p:cNvPr name="TextBox 3" id="3"/>
          <p:cNvSpPr txBox="true"/>
          <p:nvPr/>
        </p:nvSpPr>
        <p:spPr>
          <a:xfrm rot="0">
            <a:off x="1418671" y="6843284"/>
            <a:ext cx="16230600" cy="2734310"/>
          </a:xfrm>
          <a:prstGeom prst="rect">
            <a:avLst/>
          </a:prstGeom>
        </p:spPr>
        <p:txBody>
          <a:bodyPr anchor="t" rtlCol="false" tIns="0" lIns="0" bIns="0" rIns="0">
            <a:spAutoFit/>
          </a:bodyPr>
          <a:lstStyle/>
          <a:p>
            <a:pPr algn="just">
              <a:lnSpc>
                <a:spcPts val="3639"/>
              </a:lnSpc>
              <a:spcBef>
                <a:spcPct val="0"/>
              </a:spcBef>
            </a:pPr>
            <a:r>
              <a:rPr lang="en-US" sz="2599">
                <a:solidFill>
                  <a:srgbClr val="000000"/>
                </a:solidFill>
                <a:latin typeface="Canva Sans"/>
              </a:rPr>
              <a:t>Here, we have seen the distribution of people who only paid the minimum amount due in each class of the target column. As seen, in the ‘Good’ class, majority of people did not pay just the minimum amount due, but the full amount. In the poor class, this number is significantly higher and most people only paid the minimum amount. For standard, again, almost twice as many people only paid the minimum amount than the ones who paid potentially more than that. This goes to show that it is preferred to pay the entire amount for a good score rating, but it is not the only matric that matters.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3584619" y="4894855"/>
            <a:ext cx="11118762" cy="5040721"/>
          </a:xfrm>
          <a:custGeom>
            <a:avLst/>
            <a:gdLst/>
            <a:ahLst/>
            <a:cxnLst/>
            <a:rect r="r" b="b" t="t" l="l"/>
            <a:pathLst>
              <a:path h="5040721" w="11118762">
                <a:moveTo>
                  <a:pt x="0" y="0"/>
                </a:moveTo>
                <a:lnTo>
                  <a:pt x="11118762" y="0"/>
                </a:lnTo>
                <a:lnTo>
                  <a:pt x="11118762" y="5040721"/>
                </a:lnTo>
                <a:lnTo>
                  <a:pt x="0" y="5040721"/>
                </a:lnTo>
                <a:lnTo>
                  <a:pt x="0" y="0"/>
                </a:lnTo>
                <a:close/>
              </a:path>
            </a:pathLst>
          </a:custGeom>
          <a:blipFill>
            <a:blip r:embed="rId2"/>
            <a:stretch>
              <a:fillRect l="0" t="0" r="0" b="0"/>
            </a:stretch>
          </a:blipFill>
        </p:spPr>
      </p:sp>
      <p:sp>
        <p:nvSpPr>
          <p:cNvPr name="TextBox 3" id="3"/>
          <p:cNvSpPr txBox="true"/>
          <p:nvPr/>
        </p:nvSpPr>
        <p:spPr>
          <a:xfrm rot="0">
            <a:off x="2080628" y="339299"/>
            <a:ext cx="14126745" cy="1235927"/>
          </a:xfrm>
          <a:prstGeom prst="rect">
            <a:avLst/>
          </a:prstGeom>
        </p:spPr>
        <p:txBody>
          <a:bodyPr anchor="t" rtlCol="false" tIns="0" lIns="0" bIns="0" rIns="0">
            <a:spAutoFit/>
          </a:bodyPr>
          <a:lstStyle/>
          <a:p>
            <a:pPr>
              <a:lnSpc>
                <a:spcPts val="9915"/>
              </a:lnSpc>
            </a:pPr>
            <a:r>
              <a:rPr lang="en-US" sz="7184" spc="704">
                <a:solidFill>
                  <a:srgbClr val="FFFFFF"/>
                </a:solidFill>
                <a:latin typeface="Bebas Neue Bold"/>
              </a:rPr>
              <a:t>4. MACHINE LEARNING TECHNIQUES</a:t>
            </a:r>
          </a:p>
        </p:txBody>
      </p:sp>
      <p:sp>
        <p:nvSpPr>
          <p:cNvPr name="TextBox 4" id="4"/>
          <p:cNvSpPr txBox="true"/>
          <p:nvPr/>
        </p:nvSpPr>
        <p:spPr>
          <a:xfrm rot="0">
            <a:off x="1467417" y="1537126"/>
            <a:ext cx="14907772" cy="3088203"/>
          </a:xfrm>
          <a:prstGeom prst="rect">
            <a:avLst/>
          </a:prstGeom>
        </p:spPr>
        <p:txBody>
          <a:bodyPr anchor="t" rtlCol="false" tIns="0" lIns="0" bIns="0" rIns="0">
            <a:spAutoFit/>
          </a:bodyPr>
          <a:lstStyle/>
          <a:p>
            <a:pPr>
              <a:lnSpc>
                <a:spcPts val="3091"/>
              </a:lnSpc>
              <a:spcBef>
                <a:spcPct val="0"/>
              </a:spcBef>
            </a:pPr>
            <a:r>
              <a:rPr lang="en-US" sz="2208">
                <a:solidFill>
                  <a:srgbClr val="FFFFFF"/>
                </a:solidFill>
                <a:latin typeface="Canva Sans"/>
              </a:rPr>
              <a:t>Since our dataset had multiple entries for each customer ID and almost the same demographic and income information across entries for customers, we used a custom splitter to group data by ‘Customer_ID’ and did a stratified split based on the target class. </a:t>
            </a:r>
          </a:p>
          <a:p>
            <a:pPr>
              <a:lnSpc>
                <a:spcPts val="3091"/>
              </a:lnSpc>
              <a:spcBef>
                <a:spcPct val="0"/>
              </a:spcBef>
            </a:pPr>
          </a:p>
          <a:p>
            <a:pPr>
              <a:lnSpc>
                <a:spcPts val="3091"/>
              </a:lnSpc>
              <a:spcBef>
                <a:spcPct val="0"/>
              </a:spcBef>
            </a:pPr>
            <a:r>
              <a:rPr lang="en-US" sz="2208">
                <a:solidFill>
                  <a:srgbClr val="FFFFFF"/>
                </a:solidFill>
                <a:latin typeface="Canva Sans"/>
              </a:rPr>
              <a:t>We have applied a standard scaler to the dataset as models like Logistic Regression and SVM require this preprocessing step</a:t>
            </a:r>
          </a:p>
          <a:p>
            <a:pPr>
              <a:lnSpc>
                <a:spcPts val="3091"/>
              </a:lnSpc>
              <a:spcBef>
                <a:spcPct val="0"/>
              </a:spcBef>
            </a:pPr>
          </a:p>
          <a:p>
            <a:pPr>
              <a:lnSpc>
                <a:spcPts val="3091"/>
              </a:lnSpc>
              <a:spcBef>
                <a:spcPct val="0"/>
              </a:spcBef>
            </a:pPr>
            <a:r>
              <a:rPr lang="en-US" sz="2208">
                <a:solidFill>
                  <a:srgbClr val="FFFFFF"/>
                </a:solidFill>
                <a:latin typeface="Canva Sans"/>
              </a:rPr>
              <a:t>Multiclass One-vs-One Logistic Regression model with default parameters: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DAFzjHpyxPo</dc:identifier>
  <dcterms:modified xsi:type="dcterms:W3CDTF">2011-08-01T06:04:30Z</dcterms:modified>
  <cp:revision>1</cp:revision>
  <dc:title>AML Project Group 2 - Shortened</dc:title>
</cp:coreProperties>
</file>